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66" r:id="rId7"/>
    <p:sldId id="261" r:id="rId8"/>
    <p:sldId id="263" r:id="rId9"/>
    <p:sldId id="271" r:id="rId10"/>
    <p:sldId id="275" r:id="rId11"/>
    <p:sldId id="276" r:id="rId12"/>
    <p:sldId id="274" r:id="rId13"/>
    <p:sldId id="259" r:id="rId14"/>
    <p:sldId id="262" r:id="rId15"/>
    <p:sldId id="264" r:id="rId16"/>
    <p:sldId id="267" r:id="rId17"/>
    <p:sldId id="260" r:id="rId18"/>
    <p:sldId id="268" r:id="rId19"/>
    <p:sldId id="269" r:id="rId20"/>
    <p:sldId id="272" r:id="rId21"/>
    <p:sldId id="270" r:id="rId22"/>
    <p:sldId id="273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343DE-254D-476E-4C53-445A7AE0BB4A}" v="445" dt="2023-05-31T12:43:37.188"/>
    <p1510:client id="{89451FF4-85DC-24E2-88F9-7B4F255CC107}" v="365" dt="2023-05-31T12:47:47.586"/>
    <p1510:client id="{9245D8D2-33AD-4C0F-8D2C-52B46D7E39A4}" v="1342" dt="2023-05-31T12:56:40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9"/>
  </p:normalViewPr>
  <p:slideViewPr>
    <p:cSldViewPr snapToGrid="0">
      <p:cViewPr varScale="1">
        <p:scale>
          <a:sx n="97" d="100"/>
          <a:sy n="97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F3A5F-66B0-45F3-B1AF-A3D9EE8FC48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4296A2-7A1B-4D2E-B159-ACE4EB3D22B9}">
      <dgm:prSet/>
      <dgm:spPr/>
      <dgm:t>
        <a:bodyPr/>
        <a:lstStyle/>
        <a:p>
          <a:r>
            <a:rPr lang="fr-FR"/>
            <a:t>Long à entraîner</a:t>
          </a:r>
          <a:endParaRPr lang="en-US"/>
        </a:p>
      </dgm:t>
    </dgm:pt>
    <dgm:pt modelId="{ADCC1EB0-79E3-494B-A18E-03A15450B5D4}" type="parTrans" cxnId="{C5C626BF-97BA-470C-81BF-7FCCAB105385}">
      <dgm:prSet/>
      <dgm:spPr/>
      <dgm:t>
        <a:bodyPr/>
        <a:lstStyle/>
        <a:p>
          <a:endParaRPr lang="en-US"/>
        </a:p>
      </dgm:t>
    </dgm:pt>
    <dgm:pt modelId="{95D25979-98EC-497D-A8AB-76F83F5319FC}" type="sibTrans" cxnId="{C5C626BF-97BA-470C-81BF-7FCCAB105385}">
      <dgm:prSet/>
      <dgm:spPr/>
      <dgm:t>
        <a:bodyPr/>
        <a:lstStyle/>
        <a:p>
          <a:endParaRPr lang="en-US"/>
        </a:p>
      </dgm:t>
    </dgm:pt>
    <dgm:pt modelId="{B506CE5F-E4DF-447E-80B8-5F8949B06265}">
      <dgm:prSet/>
      <dgm:spPr/>
      <dgm:t>
        <a:bodyPr/>
        <a:lstStyle/>
        <a:p>
          <a:r>
            <a:rPr lang="fr-FR"/>
            <a:t>Difficile de trouver une bonne architecture</a:t>
          </a:r>
          <a:endParaRPr lang="en-US"/>
        </a:p>
      </dgm:t>
    </dgm:pt>
    <dgm:pt modelId="{1FD47FFA-DF8E-45A9-B94F-8101A529ECF3}" type="parTrans" cxnId="{861FF85C-A243-40EA-8EB5-E9B32AE7B5E5}">
      <dgm:prSet/>
      <dgm:spPr/>
      <dgm:t>
        <a:bodyPr/>
        <a:lstStyle/>
        <a:p>
          <a:endParaRPr lang="en-US"/>
        </a:p>
      </dgm:t>
    </dgm:pt>
    <dgm:pt modelId="{A28ED980-E4CD-4D97-AF75-471143DB8852}" type="sibTrans" cxnId="{861FF85C-A243-40EA-8EB5-E9B32AE7B5E5}">
      <dgm:prSet/>
      <dgm:spPr/>
      <dgm:t>
        <a:bodyPr/>
        <a:lstStyle/>
        <a:p>
          <a:endParaRPr lang="en-US"/>
        </a:p>
      </dgm:t>
    </dgm:pt>
    <dgm:pt modelId="{9541EA11-CCD2-4928-87DE-CFC6205D6CD5}" type="pres">
      <dgm:prSet presAssocID="{3EBF3A5F-66B0-45F3-B1AF-A3D9EE8FC48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6946D1-FE78-48F5-8810-58FD1ED25F17}" type="pres">
      <dgm:prSet presAssocID="{4E4296A2-7A1B-4D2E-B159-ACE4EB3D22B9}" presName="root" presStyleCnt="0"/>
      <dgm:spPr/>
    </dgm:pt>
    <dgm:pt modelId="{93DEE0B4-2DBF-4AB5-99B3-B05FEA0827E5}" type="pres">
      <dgm:prSet presAssocID="{4E4296A2-7A1B-4D2E-B159-ACE4EB3D22B9}" presName="rootComposite" presStyleCnt="0"/>
      <dgm:spPr/>
    </dgm:pt>
    <dgm:pt modelId="{C9A30A34-7E87-44D4-AD1E-69D3411DBE23}" type="pres">
      <dgm:prSet presAssocID="{4E4296A2-7A1B-4D2E-B159-ACE4EB3D22B9}" presName="rootText" presStyleLbl="node1" presStyleIdx="0" presStyleCnt="2"/>
      <dgm:spPr/>
    </dgm:pt>
    <dgm:pt modelId="{0026194C-C076-4160-979F-DFA64D549493}" type="pres">
      <dgm:prSet presAssocID="{4E4296A2-7A1B-4D2E-B159-ACE4EB3D22B9}" presName="rootConnector" presStyleLbl="node1" presStyleIdx="0" presStyleCnt="2"/>
      <dgm:spPr/>
    </dgm:pt>
    <dgm:pt modelId="{5F33BCF6-9490-4627-9A49-B34F8B7743C1}" type="pres">
      <dgm:prSet presAssocID="{4E4296A2-7A1B-4D2E-B159-ACE4EB3D22B9}" presName="childShape" presStyleCnt="0"/>
      <dgm:spPr/>
    </dgm:pt>
    <dgm:pt modelId="{037D9C2B-5B43-4FBC-AA27-0E8319D5C153}" type="pres">
      <dgm:prSet presAssocID="{B506CE5F-E4DF-447E-80B8-5F8949B06265}" presName="root" presStyleCnt="0"/>
      <dgm:spPr/>
    </dgm:pt>
    <dgm:pt modelId="{4C2E670F-D9C1-415A-99EC-301074B8EA15}" type="pres">
      <dgm:prSet presAssocID="{B506CE5F-E4DF-447E-80B8-5F8949B06265}" presName="rootComposite" presStyleCnt="0"/>
      <dgm:spPr/>
    </dgm:pt>
    <dgm:pt modelId="{F6EA44E4-D3AA-4F5A-803D-B424597F4F5D}" type="pres">
      <dgm:prSet presAssocID="{B506CE5F-E4DF-447E-80B8-5F8949B06265}" presName="rootText" presStyleLbl="node1" presStyleIdx="1" presStyleCnt="2"/>
      <dgm:spPr/>
    </dgm:pt>
    <dgm:pt modelId="{DA4B1251-CE2A-447F-AB2A-4F7EDC6FA4E2}" type="pres">
      <dgm:prSet presAssocID="{B506CE5F-E4DF-447E-80B8-5F8949B06265}" presName="rootConnector" presStyleLbl="node1" presStyleIdx="1" presStyleCnt="2"/>
      <dgm:spPr/>
    </dgm:pt>
    <dgm:pt modelId="{10AB78F4-CF51-4D68-ACA7-FC46A1B5C529}" type="pres">
      <dgm:prSet presAssocID="{B506CE5F-E4DF-447E-80B8-5F8949B06265}" presName="childShape" presStyleCnt="0"/>
      <dgm:spPr/>
    </dgm:pt>
  </dgm:ptLst>
  <dgm:cxnLst>
    <dgm:cxn modelId="{2B544426-5672-4C79-9CFE-A45AF7BE36D8}" type="presOf" srcId="{3EBF3A5F-66B0-45F3-B1AF-A3D9EE8FC485}" destId="{9541EA11-CCD2-4928-87DE-CFC6205D6CD5}" srcOrd="0" destOrd="0" presId="urn:microsoft.com/office/officeart/2005/8/layout/hierarchy3"/>
    <dgm:cxn modelId="{8E08DB48-97FB-47E6-BA7F-8F649B06AB46}" type="presOf" srcId="{4E4296A2-7A1B-4D2E-B159-ACE4EB3D22B9}" destId="{C9A30A34-7E87-44D4-AD1E-69D3411DBE23}" srcOrd="0" destOrd="0" presId="urn:microsoft.com/office/officeart/2005/8/layout/hierarchy3"/>
    <dgm:cxn modelId="{861FF85C-A243-40EA-8EB5-E9B32AE7B5E5}" srcId="{3EBF3A5F-66B0-45F3-B1AF-A3D9EE8FC485}" destId="{B506CE5F-E4DF-447E-80B8-5F8949B06265}" srcOrd="1" destOrd="0" parTransId="{1FD47FFA-DF8E-45A9-B94F-8101A529ECF3}" sibTransId="{A28ED980-E4CD-4D97-AF75-471143DB8852}"/>
    <dgm:cxn modelId="{5CC8B45E-5241-4862-A63E-A86DB1A66B4B}" type="presOf" srcId="{B506CE5F-E4DF-447E-80B8-5F8949B06265}" destId="{DA4B1251-CE2A-447F-AB2A-4F7EDC6FA4E2}" srcOrd="1" destOrd="0" presId="urn:microsoft.com/office/officeart/2005/8/layout/hierarchy3"/>
    <dgm:cxn modelId="{4B779471-206A-4075-8426-916BE9A1C3B0}" type="presOf" srcId="{4E4296A2-7A1B-4D2E-B159-ACE4EB3D22B9}" destId="{0026194C-C076-4160-979F-DFA64D549493}" srcOrd="1" destOrd="0" presId="urn:microsoft.com/office/officeart/2005/8/layout/hierarchy3"/>
    <dgm:cxn modelId="{C5C626BF-97BA-470C-81BF-7FCCAB105385}" srcId="{3EBF3A5F-66B0-45F3-B1AF-A3D9EE8FC485}" destId="{4E4296A2-7A1B-4D2E-B159-ACE4EB3D22B9}" srcOrd="0" destOrd="0" parTransId="{ADCC1EB0-79E3-494B-A18E-03A15450B5D4}" sibTransId="{95D25979-98EC-497D-A8AB-76F83F5319FC}"/>
    <dgm:cxn modelId="{3BED26F9-A424-4559-977A-58C353C7B723}" type="presOf" srcId="{B506CE5F-E4DF-447E-80B8-5F8949B06265}" destId="{F6EA44E4-D3AA-4F5A-803D-B424597F4F5D}" srcOrd="0" destOrd="0" presId="urn:microsoft.com/office/officeart/2005/8/layout/hierarchy3"/>
    <dgm:cxn modelId="{AEEA4F9B-3AB9-4F77-ADC0-F083ED26076E}" type="presParOf" srcId="{9541EA11-CCD2-4928-87DE-CFC6205D6CD5}" destId="{436946D1-FE78-48F5-8810-58FD1ED25F17}" srcOrd="0" destOrd="0" presId="urn:microsoft.com/office/officeart/2005/8/layout/hierarchy3"/>
    <dgm:cxn modelId="{5744BC85-DC7C-4D18-AC75-F7073D4F65A2}" type="presParOf" srcId="{436946D1-FE78-48F5-8810-58FD1ED25F17}" destId="{93DEE0B4-2DBF-4AB5-99B3-B05FEA0827E5}" srcOrd="0" destOrd="0" presId="urn:microsoft.com/office/officeart/2005/8/layout/hierarchy3"/>
    <dgm:cxn modelId="{69336EC2-DDBA-491B-8C10-261DC7873135}" type="presParOf" srcId="{93DEE0B4-2DBF-4AB5-99B3-B05FEA0827E5}" destId="{C9A30A34-7E87-44D4-AD1E-69D3411DBE23}" srcOrd="0" destOrd="0" presId="urn:microsoft.com/office/officeart/2005/8/layout/hierarchy3"/>
    <dgm:cxn modelId="{374C5CEF-A6DE-4DFC-8935-D72EA9D16E9A}" type="presParOf" srcId="{93DEE0B4-2DBF-4AB5-99B3-B05FEA0827E5}" destId="{0026194C-C076-4160-979F-DFA64D549493}" srcOrd="1" destOrd="0" presId="urn:microsoft.com/office/officeart/2005/8/layout/hierarchy3"/>
    <dgm:cxn modelId="{57AEF48B-C334-4B65-AA2F-8C714410C6C8}" type="presParOf" srcId="{436946D1-FE78-48F5-8810-58FD1ED25F17}" destId="{5F33BCF6-9490-4627-9A49-B34F8B7743C1}" srcOrd="1" destOrd="0" presId="urn:microsoft.com/office/officeart/2005/8/layout/hierarchy3"/>
    <dgm:cxn modelId="{3E91A6F9-B84D-44E5-B0E0-2AAF7A2DEE67}" type="presParOf" srcId="{9541EA11-CCD2-4928-87DE-CFC6205D6CD5}" destId="{037D9C2B-5B43-4FBC-AA27-0E8319D5C153}" srcOrd="1" destOrd="0" presId="urn:microsoft.com/office/officeart/2005/8/layout/hierarchy3"/>
    <dgm:cxn modelId="{D192AEA4-8D05-460A-80CE-871D994F16C6}" type="presParOf" srcId="{037D9C2B-5B43-4FBC-AA27-0E8319D5C153}" destId="{4C2E670F-D9C1-415A-99EC-301074B8EA15}" srcOrd="0" destOrd="0" presId="urn:microsoft.com/office/officeart/2005/8/layout/hierarchy3"/>
    <dgm:cxn modelId="{E718E96D-0E4E-4CFE-8240-FC6F23010C84}" type="presParOf" srcId="{4C2E670F-D9C1-415A-99EC-301074B8EA15}" destId="{F6EA44E4-D3AA-4F5A-803D-B424597F4F5D}" srcOrd="0" destOrd="0" presId="urn:microsoft.com/office/officeart/2005/8/layout/hierarchy3"/>
    <dgm:cxn modelId="{B62D3AF4-20BF-44E9-AE06-EDED00E630DE}" type="presParOf" srcId="{4C2E670F-D9C1-415A-99EC-301074B8EA15}" destId="{DA4B1251-CE2A-447F-AB2A-4F7EDC6FA4E2}" srcOrd="1" destOrd="0" presId="urn:microsoft.com/office/officeart/2005/8/layout/hierarchy3"/>
    <dgm:cxn modelId="{6F3617D5-178F-401E-A42B-AB6B6AC4B708}" type="presParOf" srcId="{037D9C2B-5B43-4FBC-AA27-0E8319D5C153}" destId="{10AB78F4-CF51-4D68-ACA7-FC46A1B5C52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30A34-7E87-44D4-AD1E-69D3411DBE23}">
      <dsp:nvSpPr>
        <dsp:cNvPr id="0" name=""/>
        <dsp:cNvSpPr/>
      </dsp:nvSpPr>
      <dsp:spPr>
        <a:xfrm>
          <a:off x="1333" y="882495"/>
          <a:ext cx="4855627" cy="2427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/>
            <a:t>Long à entraîner</a:t>
          </a:r>
          <a:endParaRPr lang="en-US" sz="4700" kern="1200"/>
        </a:p>
      </dsp:txBody>
      <dsp:txXfrm>
        <a:off x="72441" y="953603"/>
        <a:ext cx="4713411" cy="2285597"/>
      </dsp:txXfrm>
    </dsp:sp>
    <dsp:sp modelId="{F6EA44E4-D3AA-4F5A-803D-B424597F4F5D}">
      <dsp:nvSpPr>
        <dsp:cNvPr id="0" name=""/>
        <dsp:cNvSpPr/>
      </dsp:nvSpPr>
      <dsp:spPr>
        <a:xfrm>
          <a:off x="6070867" y="882495"/>
          <a:ext cx="4855627" cy="2427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/>
            <a:t>Difficile de trouver une bonne architecture</a:t>
          </a:r>
          <a:endParaRPr lang="en-US" sz="4700" kern="1200"/>
        </a:p>
      </dsp:txBody>
      <dsp:txXfrm>
        <a:off x="6141975" y="953603"/>
        <a:ext cx="4713411" cy="2285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4A72D9-FA07-41B1-4A11-A56869ECC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A7454-EDC0-1758-E509-3906E6674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6DD116-D08D-0D86-DAF0-8E646210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2841FC-C74D-C479-1747-E178EDEC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C17541-1BA3-171F-5926-F5D7D5D0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4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3CA53-2704-C118-6162-0AE3E893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ACCA89-72EB-AE8B-149C-E757B36F6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83F15E-A716-C913-9DFD-8346418B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89CB1E-15B6-13F4-D815-C72269801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FC1C4E-0B2F-8266-8336-C256DED2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65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1E14EAB-0317-16CF-7DC5-F25E45E27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7FFEF83-BEF9-D9CF-C32A-40C8CC361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DA523-9C61-1A5C-089C-6B9AC573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7C4356-224A-71E0-824E-7CBC5399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4D4D0-3213-5979-CB62-A216D5E6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60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34EB9-D543-F959-6275-724FF54F6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D5E756-835F-9F6D-90A2-3AF5DBA9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B438C9-BA13-4498-9EC8-32997BD30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D8D967-AC97-8400-6A86-8AFE4CA96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95BA7F-087D-968B-F73E-57B9B3B8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2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A4BAF2-F6EB-10BE-A099-39BF663A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96567F-1629-C260-38BF-405365026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800C15-D3BD-5221-FA89-003B6DE7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B14C6D-5755-3110-C1A3-733B2C3C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2F068A-6F04-4CAB-9CC4-1D18F49A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04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056BB0-EB33-D05C-1599-53BC53D3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3A8961-0FB9-6DE2-3003-C8B6037F1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A6A0EC-9F6E-C742-1499-D1872A807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0692B7-B432-C897-AC76-432457F1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11A61C-577B-4F3A-6B51-E098111E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EBE5C1-3A8A-20B2-B8DC-9145929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69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262DF-B0E0-B4E9-81C6-D53B3EA9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91EBBA-8618-F94A-8640-413D3E091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F09C0D-7720-7BB9-E663-C73E28BB7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E5650E-E5CF-E8F0-E07C-6DAED1ACF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ADBAA9-6C2D-83DD-0152-BA72050CA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0DAEA24-FEFE-4EF1-5FB3-6695223AC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E477543-935B-4BD1-98F7-68959A88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D637A0-7262-0405-1B7F-B18DCFD8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10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F7118D-3322-0973-52DF-1BA4D420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B492A7-4CE1-FD21-25E0-4A280400A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4F7575-55E1-5B25-398F-FE63F94B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686C30-FDB6-E561-9B6C-2807A4CA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86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8C18E1-5D9D-E89B-F44B-72CFB2D1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5E7663-53C4-C359-9CB0-73C85C21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B24C8A-F535-96D8-177D-D34FC052A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73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68BDA-A03F-FF3F-80BE-52E4A14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0F58-0D5C-9BFB-1D9F-39EBB5B27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19C229-05D0-AD29-4A00-78F444BF4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788002-3E4A-BF88-00A1-A611C085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F21E3D-F085-3686-3A0C-799F7CB1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F8000F-EBBC-79C6-2430-F7F0ECD7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3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B7B86-0F5B-0688-E621-66A86EE3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6513DC4-1A13-F61E-3598-0549A0E43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13A144-8725-19D1-6596-FA740F9F9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0A04D7-A44F-0313-CF79-6EB95C1B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8B4C30-9AEB-D9A8-7692-5AB48C6E3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3712E0-B798-5572-53DC-B7A9FFB3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415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8E393C7-B7D7-AC6A-6803-C12CAE77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82D6EE-431B-7E7D-31D6-D6B083A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01A493-D0FA-BB02-B24C-46358E778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E7FC4-8B4A-44D2-BB8C-3D9C4FA984F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1D0A91-F2C9-0DB0-A43C-5603D2C32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E48652-861B-6E17-5BD8-DB658421D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BDF8D-F950-41E1-A5BB-758FC1626B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99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FBB635-ED9A-0416-C042-B349445BD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Reconnaissance d’image</a:t>
            </a:r>
            <a:br>
              <a:rPr lang="fr-FR"/>
            </a:b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1BABE4-2DE8-FC2A-1084-FEF9714D1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58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3B6D5F-7441-FE55-C2EE-6E179DB9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Vers des modèles de plus en plus profonds</a:t>
            </a:r>
          </a:p>
        </p:txBody>
      </p:sp>
      <p:pic>
        <p:nvPicPr>
          <p:cNvPr id="2050" name="Picture 2" descr="Convolutional Neural Network Using RStudio and Tensorflow | by Tania ...">
            <a:extLst>
              <a:ext uri="{FF2B5EF4-FFF2-40B4-BE49-F238E27FC236}">
                <a16:creationId xmlns:a16="http://schemas.microsoft.com/office/drawing/2014/main" id="{1877B6E4-A636-5704-7532-5FC79264D4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063" y="1675227"/>
            <a:ext cx="10849874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7553E-9830-08DD-8434-DBC0DAEA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5509"/>
            <a:ext cx="10108474" cy="1508760"/>
          </a:xfrm>
        </p:spPr>
        <p:txBody>
          <a:bodyPr/>
          <a:lstStyle/>
          <a:p>
            <a:r>
              <a:rPr lang="fr-FR"/>
              <a:t>Le gradient devient trop faible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18A35C1-278F-A9F0-A573-6D81A1C76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3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138A4C-F5CC-84D5-E9FD-A102908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 : utilisation des skip connections </a:t>
            </a:r>
          </a:p>
        </p:txBody>
      </p:sp>
      <p:pic>
        <p:nvPicPr>
          <p:cNvPr id="1026" name="Picture 2" descr="Intuitive Explanation of Skip Connections in Deep Learning | AI Summer">
            <a:extLst>
              <a:ext uri="{FF2B5EF4-FFF2-40B4-BE49-F238E27FC236}">
                <a16:creationId xmlns:a16="http://schemas.microsoft.com/office/drawing/2014/main" id="{896E0237-5185-8309-7D8D-8E651EC8B6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495701"/>
            <a:ext cx="6780700" cy="386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88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C8B230-570E-D830-C6BA-BF3B37DF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Implémenter un réseau très profond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16DDD1E-A529-7A15-F999-0FC62BB1A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8414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14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157F24-B7F6-782D-A068-9E90A22D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Resnet18 :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39103A2-734C-B61A-FF48-374108F75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265" y="2615979"/>
            <a:ext cx="6777383" cy="182590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218037-31C1-E6EA-DCE7-793C8DDE85B5}"/>
              </a:ext>
            </a:extLst>
          </p:cNvPr>
          <p:cNvSpPr txBox="1"/>
          <p:nvPr/>
        </p:nvSpPr>
        <p:spPr>
          <a:xfrm>
            <a:off x="2744954" y="4858019"/>
            <a:ext cx="4896119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fr-FR" sz="1494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Modèle </a:t>
            </a:r>
            <a:r>
              <a:rPr lang="fr-FR" sz="1494" i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préentraîné</a:t>
            </a:r>
            <a:r>
              <a:rPr lang="fr-FR" sz="1494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développé par Microsoft</a:t>
            </a:r>
            <a:endParaRPr lang="fr-FR" i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7EC1FB-DA08-26B4-A552-2D05C5EE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954" y="5825796"/>
            <a:ext cx="6246607" cy="38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0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0426B1-9048-5556-108B-4445C7FD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fr-FR"/>
              <a:t>Adaptation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8AEAC4-F612-5B58-4A58-AE39C3E63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366" y="2075523"/>
            <a:ext cx="4788505" cy="397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/>
              <a:t>Modification de la dernière couche</a:t>
            </a:r>
          </a:p>
          <a:p>
            <a:pPr marL="0" indent="0">
              <a:buNone/>
            </a:pPr>
            <a:endParaRPr lang="fr-FR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CE234D-1E02-8FFB-5BF6-6CDEA548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6" y="2671433"/>
            <a:ext cx="4788505" cy="264680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F6365F-9723-1DEB-CE0C-DB666059CF03}"/>
              </a:ext>
            </a:extLst>
          </p:cNvPr>
          <p:cNvSpPr txBox="1"/>
          <p:nvPr/>
        </p:nvSpPr>
        <p:spPr>
          <a:xfrm>
            <a:off x="1393371" y="207552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Resize</a:t>
            </a:r>
            <a:r>
              <a:rPr lang="fr-FR"/>
              <a:t> des images en 224x224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1DEA7AC-5C68-774F-E7AD-06B02745A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0" y="2671433"/>
            <a:ext cx="6171635" cy="212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8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50B38-9E5B-4AAF-E583-74783D95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Résultat sur 14 classes :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8047894-D223-DD09-D408-3DF615EF9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1678"/>
            <a:ext cx="65913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1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57A17-1160-3E5F-D571-91A020EF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378188"/>
            <a:ext cx="9455331" cy="1470206"/>
          </a:xfrm>
        </p:spPr>
        <p:txBody>
          <a:bodyPr/>
          <a:lstStyle/>
          <a:p>
            <a:r>
              <a:rPr lang="fr-FR"/>
              <a:t>Visualisation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FF6A2E3-DC49-D660-D8D8-52AFEE6B5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6229" y="659038"/>
            <a:ext cx="7991198" cy="53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15BB54-C360-57BF-7B4A-CB0465BB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err="1"/>
              <a:t>Pistes</a:t>
            </a:r>
            <a:r>
              <a:rPr lang="en-US" sz="3400"/>
              <a:t> </a:t>
            </a:r>
            <a:r>
              <a:rPr lang="en-US" sz="3400" err="1"/>
              <a:t>d’amélioration</a:t>
            </a:r>
            <a:r>
              <a:rPr lang="en-US" sz="3400"/>
              <a:t> 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431E4C-92DE-A3AD-32E3-DB401829DB55}"/>
              </a:ext>
            </a:extLst>
          </p:cNvPr>
          <p:cNvSpPr txBox="1"/>
          <p:nvPr/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Chercher</a:t>
            </a:r>
            <a:r>
              <a:rPr lang="en-US" dirty="0"/>
              <a:t> les </a:t>
            </a:r>
            <a:r>
              <a:rPr lang="en-US" dirty="0" err="1"/>
              <a:t>ambiguïtés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Augmenter la taille des inputs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Entraîner</a:t>
            </a:r>
            <a:r>
              <a:rPr lang="en-US" dirty="0"/>
              <a:t> </a:t>
            </a:r>
            <a:r>
              <a:rPr lang="en-US" dirty="0" err="1"/>
              <a:t>resnet</a:t>
            </a:r>
            <a:r>
              <a:rPr lang="en-US" dirty="0"/>
              <a:t> sur </a:t>
            </a:r>
            <a:r>
              <a:rPr lang="en-US" dirty="0" err="1"/>
              <a:t>l’ensemble</a:t>
            </a:r>
            <a:r>
              <a:rPr lang="en-US" dirty="0"/>
              <a:t> des couches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base de </a:t>
            </a:r>
            <a:r>
              <a:rPr lang="en-US" dirty="0" err="1"/>
              <a:t>données</a:t>
            </a:r>
            <a:r>
              <a:rPr lang="en-US" dirty="0"/>
              <a:t> de </a:t>
            </a:r>
            <a:r>
              <a:rPr lang="en-US" dirty="0" err="1"/>
              <a:t>meilleure</a:t>
            </a:r>
            <a:r>
              <a:rPr lang="en-US" dirty="0"/>
              <a:t> </a:t>
            </a:r>
            <a:r>
              <a:rPr lang="en-US" dirty="0" err="1"/>
              <a:t>qualité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Algorithme</a:t>
            </a:r>
            <a:r>
              <a:rPr lang="en-US" dirty="0"/>
              <a:t> de grid-search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63BFCCE-7E5D-A9F9-FB96-ECFAC9AE8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25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718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BC2C35-51F0-F232-775D-0672A731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83D833-9DDA-9369-59BE-43993B2B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La classification d’images de peinture reste prometteuse 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Ce qu’on a appris :</a:t>
            </a:r>
          </a:p>
          <a:p>
            <a:pPr>
              <a:buFontTx/>
              <a:buChar char="-"/>
            </a:pPr>
            <a:r>
              <a:rPr lang="fr-FR"/>
              <a:t>Une connaissance des modèles performants</a:t>
            </a:r>
          </a:p>
          <a:p>
            <a:pPr>
              <a:buFontTx/>
              <a:buChar char="-"/>
            </a:pPr>
            <a:r>
              <a:rPr lang="fr-FR"/>
              <a:t>Des techniques d’entraînements</a:t>
            </a:r>
          </a:p>
        </p:txBody>
      </p:sp>
    </p:spTree>
    <p:extLst>
      <p:ext uri="{BB962C8B-B14F-4D97-AF65-F5344CB8AC3E}">
        <p14:creationId xmlns:p14="http://schemas.microsoft.com/office/powerpoint/2010/main" val="331564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85BFA-53A0-9A21-04FB-A85E79F3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"/>
            <a:ext cx="10515600" cy="1325563"/>
          </a:xfrm>
        </p:spPr>
        <p:txBody>
          <a:bodyPr/>
          <a:lstStyle/>
          <a:p>
            <a:pPr algn="ctr"/>
            <a:r>
              <a:rPr lang="fr-FR">
                <a:cs typeface="Calibri Light"/>
              </a:rPr>
              <a:t>Présentation du projet</a:t>
            </a:r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5A44D58-33A9-E70D-743C-9B8B35FE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582" y="1317938"/>
            <a:ext cx="2540357" cy="50807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F4A4366-44FC-25E8-6509-0A44191F0E06}"/>
              </a:ext>
            </a:extLst>
          </p:cNvPr>
          <p:cNvSpPr txBox="1"/>
          <p:nvPr/>
        </p:nvSpPr>
        <p:spPr>
          <a:xfrm>
            <a:off x="584547" y="2246856"/>
            <a:ext cx="65531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Une application mobile pour :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Identifier le genre des œuvres d'arts avec une simple photo</a:t>
            </a:r>
          </a:p>
        </p:txBody>
      </p:sp>
    </p:spTree>
    <p:extLst>
      <p:ext uri="{BB962C8B-B14F-4D97-AF65-F5344CB8AC3E}">
        <p14:creationId xmlns:p14="http://schemas.microsoft.com/office/powerpoint/2010/main" val="2953704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C7D3C-1C56-BB9B-BEC4-FDD3A6C4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"/>
            <a:ext cx="10515600" cy="1325563"/>
          </a:xfrm>
        </p:spPr>
        <p:txBody>
          <a:bodyPr/>
          <a:lstStyle/>
          <a:p>
            <a:pPr algn="ctr"/>
            <a:r>
              <a:rPr lang="fr-FR">
                <a:cs typeface="Calibri Light"/>
              </a:rPr>
              <a:t>État de l'art: </a:t>
            </a:r>
            <a:r>
              <a:rPr lang="fr-FR" err="1">
                <a:cs typeface="Calibri Light"/>
              </a:rPr>
              <a:t>ArtGraph</a:t>
            </a:r>
          </a:p>
        </p:txBody>
      </p:sp>
      <p:pic>
        <p:nvPicPr>
          <p:cNvPr id="4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E02A7855-ED8F-F93A-A7C8-750DCCEC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5" y="1212568"/>
            <a:ext cx="5989528" cy="3994453"/>
          </a:xfrm>
          <a:prstGeom prst="rect">
            <a:avLst/>
          </a:prstGeom>
        </p:spPr>
      </p:pic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7A8DAB84-DC62-EF19-D8E2-58E4EBAF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01" y="5309907"/>
            <a:ext cx="4444651" cy="1185965"/>
          </a:xfrm>
          <a:prstGeom prst="rect">
            <a:avLst/>
          </a:prstGeom>
        </p:spPr>
      </p:pic>
      <p:pic>
        <p:nvPicPr>
          <p:cNvPr id="7" name="Image 7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82821BEC-B800-98FA-3413-925372B5E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84" y="1608548"/>
            <a:ext cx="6864440" cy="34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5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1ECA98-A85D-4202-7F33-8FD02EC4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"/>
            <a:ext cx="10515600" cy="1325563"/>
          </a:xfrm>
        </p:spPr>
        <p:txBody>
          <a:bodyPr/>
          <a:lstStyle/>
          <a:p>
            <a:pPr algn="ctr"/>
            <a:r>
              <a:rPr lang="fr-FR">
                <a:ea typeface="+mj-lt"/>
                <a:cs typeface="+mj-lt"/>
              </a:rPr>
              <a:t>Base de données</a:t>
            </a:r>
            <a:endParaRPr lang="fr-FR">
              <a:cs typeface="Calibri Light"/>
            </a:endParaRPr>
          </a:p>
        </p:txBody>
      </p:sp>
      <p:pic>
        <p:nvPicPr>
          <p:cNvPr id="4" name="Image 4" descr="Une image contenant logo&#10;&#10;Description générée automatiquement">
            <a:extLst>
              <a:ext uri="{FF2B5EF4-FFF2-40B4-BE49-F238E27FC236}">
                <a16:creationId xmlns:a16="http://schemas.microsoft.com/office/drawing/2014/main" id="{ACB8AF5E-EC7E-3335-5671-12779620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4" y="1327091"/>
            <a:ext cx="3891566" cy="780184"/>
          </a:xfrm>
          <a:prstGeom prst="rect">
            <a:avLst/>
          </a:prstGeom>
        </p:spPr>
      </p:pic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9C3D224D-67BE-E7E5-01BB-BD2B6196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44" y="2425052"/>
            <a:ext cx="2057400" cy="3209925"/>
          </a:xfrm>
          <a:prstGeom prst="rect">
            <a:avLst/>
          </a:prstGeom>
        </p:spPr>
      </p:pic>
      <p:pic>
        <p:nvPicPr>
          <p:cNvPr id="7" name="Image 7" descr="Une image contenant texte, éléments, divers, peinture&#10;&#10;Description générée automatiquement">
            <a:extLst>
              <a:ext uri="{FF2B5EF4-FFF2-40B4-BE49-F238E27FC236}">
                <a16:creationId xmlns:a16="http://schemas.microsoft.com/office/drawing/2014/main" id="{3C6F89C1-1771-764D-DD07-0BD6E8C33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738" y="1627697"/>
            <a:ext cx="6370749" cy="12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17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1ECA98-A85D-4202-7F33-8FD02EC4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"/>
            <a:ext cx="10515600" cy="1325563"/>
          </a:xfrm>
        </p:spPr>
        <p:txBody>
          <a:bodyPr/>
          <a:lstStyle/>
          <a:p>
            <a:pPr algn="ctr"/>
            <a:r>
              <a:rPr lang="fr-FR">
                <a:ea typeface="+mj-lt"/>
                <a:cs typeface="+mj-lt"/>
              </a:rPr>
              <a:t>Base de données</a:t>
            </a:r>
            <a:endParaRPr lang="fr-FR">
              <a:cs typeface="Calibri Light"/>
            </a:endParaRPr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9C3D224D-67BE-E7E5-01BB-BD2B6196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37" y="1888432"/>
            <a:ext cx="2057400" cy="3209925"/>
          </a:xfrm>
          <a:prstGeom prst="rect">
            <a:avLst/>
          </a:prstGeom>
        </p:spPr>
      </p:pic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8AB6FF7-A9AC-A542-E595-E09316DA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68" y="2600124"/>
            <a:ext cx="2433033" cy="1657752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2812B7A-26E1-95D4-D5E3-24C9FB808A5A}"/>
              </a:ext>
            </a:extLst>
          </p:cNvPr>
          <p:cNvSpPr/>
          <p:nvPr/>
        </p:nvSpPr>
        <p:spPr>
          <a:xfrm>
            <a:off x="3050682" y="3200936"/>
            <a:ext cx="1116169" cy="5795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3EA6565-EF9D-F553-8042-A1347794A94A}"/>
              </a:ext>
            </a:extLst>
          </p:cNvPr>
          <p:cNvGrpSpPr/>
          <p:nvPr/>
        </p:nvGrpSpPr>
        <p:grpSpPr>
          <a:xfrm>
            <a:off x="7568484" y="3783168"/>
            <a:ext cx="4116946" cy="2865293"/>
            <a:chOff x="7568484" y="3783168"/>
            <a:chExt cx="4116946" cy="2865293"/>
          </a:xfrm>
        </p:grpSpPr>
        <p:pic>
          <p:nvPicPr>
            <p:cNvPr id="3" name="Image 7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9F636A38-AA8D-E015-C27E-67C61684D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484" y="4266384"/>
              <a:ext cx="4116946" cy="2382077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33D7386-629B-0CE2-20AD-315508A9DD76}"/>
                </a:ext>
              </a:extLst>
            </p:cNvPr>
            <p:cNvSpPr txBox="1"/>
            <p:nvPr/>
          </p:nvSpPr>
          <p:spPr>
            <a:xfrm>
              <a:off x="7716591" y="3783168"/>
              <a:ext cx="324654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>
                  <a:cs typeface="Calibri"/>
                </a:rPr>
                <a:t>15000                            1800</a:t>
              </a:r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BB87F5FF-BC61-3DA7-95E1-02745ECDAAF9}"/>
                </a:ext>
              </a:extLst>
            </p:cNvPr>
            <p:cNvCxnSpPr/>
            <p:nvPr/>
          </p:nvCxnSpPr>
          <p:spPr>
            <a:xfrm>
              <a:off x="8024745" y="4134253"/>
              <a:ext cx="2147" cy="2919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4F3844A4-A11F-C0E6-F902-2F02627B03D2}"/>
                </a:ext>
              </a:extLst>
            </p:cNvPr>
            <p:cNvCxnSpPr>
              <a:cxnSpLocks/>
            </p:cNvCxnSpPr>
            <p:nvPr/>
          </p:nvCxnSpPr>
          <p:spPr>
            <a:xfrm>
              <a:off x="9817055" y="4123520"/>
              <a:ext cx="2147" cy="17193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48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C0F0C88-088B-C5AC-21EE-A42AD96D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" y="1261322"/>
            <a:ext cx="12516678" cy="46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4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plein air&#10;&#10;Description générée automatiquement">
            <a:extLst>
              <a:ext uri="{FF2B5EF4-FFF2-40B4-BE49-F238E27FC236}">
                <a16:creationId xmlns:a16="http://schemas.microsoft.com/office/drawing/2014/main" id="{6E6DDF94-C34D-FEA6-0034-C9C82EF3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" y="1707873"/>
            <a:ext cx="4055164" cy="4046882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1653F6B-1BFB-25EB-BEE2-C3437AAA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18" y="1616765"/>
            <a:ext cx="4137990" cy="4137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8B1C660-8B06-D871-9880-FF3E4A061883}"/>
              </a:ext>
            </a:extLst>
          </p:cNvPr>
          <p:cNvSpPr txBox="1"/>
          <p:nvPr/>
        </p:nvSpPr>
        <p:spPr>
          <a:xfrm>
            <a:off x="2302564" y="364434"/>
            <a:ext cx="607280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dirty="0">
                <a:cs typeface="Calibri"/>
              </a:rPr>
              <a:t>Deux classes facilement distinguables</a:t>
            </a:r>
          </a:p>
          <a:p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574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D6846E5-B272-109F-A570-0C073FCC6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" y="506896"/>
            <a:ext cx="2133600" cy="2133600"/>
          </a:xfrm>
          <a:prstGeom prst="rect">
            <a:avLst/>
          </a:prstGeom>
        </p:spPr>
      </p:pic>
      <p:pic>
        <p:nvPicPr>
          <p:cNvPr id="5" name="Image 5" descr="Une image contenant texte, transport, graphique vectoriel&#10;&#10;Description générée automatiquement">
            <a:extLst>
              <a:ext uri="{FF2B5EF4-FFF2-40B4-BE49-F238E27FC236}">
                <a16:creationId xmlns:a16="http://schemas.microsoft.com/office/drawing/2014/main" id="{A21A1BC5-2FEE-24CD-4768-D01F9EB46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91" y="506896"/>
            <a:ext cx="2133600" cy="21336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45D8A3-859A-89BB-FC47-D98F6F7409F7}"/>
              </a:ext>
            </a:extLst>
          </p:cNvPr>
          <p:cNvSpPr txBox="1"/>
          <p:nvPr/>
        </p:nvSpPr>
        <p:spPr>
          <a:xfrm>
            <a:off x="1341782" y="27498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cs typeface="Calibri"/>
              </a:rPr>
              <a:t>Portrait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0E39E5-81DF-D1EF-9550-6079CF053D78}"/>
              </a:ext>
            </a:extLst>
          </p:cNvPr>
          <p:cNvSpPr txBox="1"/>
          <p:nvPr/>
        </p:nvSpPr>
        <p:spPr>
          <a:xfrm>
            <a:off x="5623891" y="2749826"/>
            <a:ext cx="9541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cs typeface="Calibri"/>
              </a:rPr>
              <a:t>Abstrait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88E312-7DC8-45EF-B0FD-9E3186328AAF}"/>
              </a:ext>
            </a:extLst>
          </p:cNvPr>
          <p:cNvSpPr txBox="1"/>
          <p:nvPr/>
        </p:nvSpPr>
        <p:spPr>
          <a:xfrm>
            <a:off x="9185411" y="2749826"/>
            <a:ext cx="2378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Peinture de genre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BAA608-0FFF-FC1D-0928-34CD438CE366}"/>
              </a:ext>
            </a:extLst>
          </p:cNvPr>
          <p:cNvSpPr txBox="1"/>
          <p:nvPr/>
        </p:nvSpPr>
        <p:spPr>
          <a:xfrm>
            <a:off x="853108" y="5673586"/>
            <a:ext cx="21220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Peinture </a:t>
            </a:r>
            <a:r>
              <a:rPr lang="fr-FR">
                <a:cs typeface="Calibri"/>
              </a:rPr>
              <a:t>religieuse</a:t>
            </a:r>
          </a:p>
          <a:p>
            <a:endParaRPr lang="fr-FR" dirty="0">
              <a:cs typeface="Calibri" panose="020F050202020403020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6E2643-BA16-335E-D968-617474045F20}"/>
              </a:ext>
            </a:extLst>
          </p:cNvPr>
          <p:cNvSpPr txBox="1"/>
          <p:nvPr/>
        </p:nvSpPr>
        <p:spPr>
          <a:xfrm>
            <a:off x="5723282" y="5681870"/>
            <a:ext cx="9541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cs typeface="Calibri"/>
              </a:rPr>
              <a:t>Paysage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C4590D-4DDD-259F-3321-78D36BC5E30E}"/>
              </a:ext>
            </a:extLst>
          </p:cNvPr>
          <p:cNvSpPr txBox="1"/>
          <p:nvPr/>
        </p:nvSpPr>
        <p:spPr>
          <a:xfrm>
            <a:off x="9715500" y="5673587"/>
            <a:ext cx="14345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Paysages urbains</a:t>
            </a:r>
            <a:endParaRPr lang="fr-FR" dirty="0"/>
          </a:p>
        </p:txBody>
      </p:sp>
      <p:pic>
        <p:nvPicPr>
          <p:cNvPr id="12" name="Image 12" descr="Une image contenant texte, tissu&#10;&#10;Description générée automatiquement">
            <a:extLst>
              <a:ext uri="{FF2B5EF4-FFF2-40B4-BE49-F238E27FC236}">
                <a16:creationId xmlns:a16="http://schemas.microsoft.com/office/drawing/2014/main" id="{09491483-2C77-354E-178A-6D113DBF1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222" y="506896"/>
            <a:ext cx="2133600" cy="2133600"/>
          </a:xfrm>
          <a:prstGeom prst="rect">
            <a:avLst/>
          </a:prstGeom>
        </p:spPr>
      </p:pic>
      <p:pic>
        <p:nvPicPr>
          <p:cNvPr id="13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4D0651-25F3-2F92-9202-CE88EB0C2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3" y="3430657"/>
            <a:ext cx="2133600" cy="2133600"/>
          </a:xfrm>
          <a:prstGeom prst="rect">
            <a:avLst/>
          </a:prstGeom>
        </p:spPr>
      </p:pic>
      <p:pic>
        <p:nvPicPr>
          <p:cNvPr id="14" name="Image 14" descr="Une image contenant neige&#10;&#10;Description générée automatiquement">
            <a:extLst>
              <a:ext uri="{FF2B5EF4-FFF2-40B4-BE49-F238E27FC236}">
                <a16:creationId xmlns:a16="http://schemas.microsoft.com/office/drawing/2014/main" id="{A4C1BE76-5718-D912-0911-A21FB9366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3430657"/>
            <a:ext cx="2133600" cy="2133600"/>
          </a:xfrm>
          <a:prstGeom prst="rect">
            <a:avLst/>
          </a:prstGeom>
        </p:spPr>
      </p:pic>
      <p:pic>
        <p:nvPicPr>
          <p:cNvPr id="15" name="Image 15">
            <a:extLst>
              <a:ext uri="{FF2B5EF4-FFF2-40B4-BE49-F238E27FC236}">
                <a16:creationId xmlns:a16="http://schemas.microsoft.com/office/drawing/2014/main" id="{A840131E-EC1E-4657-E5F3-0FC6E19F3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222" y="3546613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9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A26DB713-EAF0-F850-109F-5CF95E81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2122" y="247702"/>
            <a:ext cx="13137873" cy="64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756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2EDB76DAEE1A47993A16B0D0A6EEC7" ma:contentTypeVersion="13" ma:contentTypeDescription="Crée un document." ma:contentTypeScope="" ma:versionID="da0b32be58b946782b9236d62d1387e9">
  <xsd:schema xmlns:xsd="http://www.w3.org/2001/XMLSchema" xmlns:xs="http://www.w3.org/2001/XMLSchema" xmlns:p="http://schemas.microsoft.com/office/2006/metadata/properties" xmlns:ns3="62c9ed49-ba6d-4626-b358-a05369565a80" xmlns:ns4="120ff543-f38d-4cde-b700-bd3ba2256f97" targetNamespace="http://schemas.microsoft.com/office/2006/metadata/properties" ma:root="true" ma:fieldsID="3de712f1f366f894edfe1284f691ab73" ns3:_="" ns4:_="">
    <xsd:import namespace="62c9ed49-ba6d-4626-b358-a05369565a80"/>
    <xsd:import namespace="120ff543-f38d-4cde-b700-bd3ba2256f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c9ed49-ba6d-4626-b358-a05369565a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0ff543-f38d-4cde-b700-bd3ba2256f9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2c9ed49-ba6d-4626-b358-a05369565a8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27DC69-1217-40D2-8DE8-9A5179C04011}">
  <ds:schemaRefs>
    <ds:schemaRef ds:uri="120ff543-f38d-4cde-b700-bd3ba2256f97"/>
    <ds:schemaRef ds:uri="62c9ed49-ba6d-4626-b358-a05369565a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28580E-C254-4BD5-972F-4751480F890A}">
  <ds:schemaRefs>
    <ds:schemaRef ds:uri="120ff543-f38d-4cde-b700-bd3ba2256f97"/>
    <ds:schemaRef ds:uri="62c9ed49-ba6d-4626-b358-a05369565a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BDD4C13-B596-4267-B290-008DCBC006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Macintosh PowerPoint</Application>
  <PresentationFormat>Grand écran</PresentationFormat>
  <Paragraphs>40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Reconnaissance d’image </vt:lpstr>
      <vt:lpstr>Présentation du projet</vt:lpstr>
      <vt:lpstr>État de l'art: ArtGraph</vt:lpstr>
      <vt:lpstr>Base de données</vt:lpstr>
      <vt:lpstr>Base de données</vt:lpstr>
      <vt:lpstr>Présentation PowerPoint</vt:lpstr>
      <vt:lpstr>Présentation PowerPoint</vt:lpstr>
      <vt:lpstr>Présentation PowerPoint</vt:lpstr>
      <vt:lpstr>Présentation PowerPoint</vt:lpstr>
      <vt:lpstr>Vers des modèles de plus en plus profonds</vt:lpstr>
      <vt:lpstr>Le gradient devient trop faible</vt:lpstr>
      <vt:lpstr>Solution : utilisation des skip connections </vt:lpstr>
      <vt:lpstr>Implémenter un réseau très profond</vt:lpstr>
      <vt:lpstr>Resnet18 :</vt:lpstr>
      <vt:lpstr>Adaptation du problème</vt:lpstr>
      <vt:lpstr>Résultat sur 14 classes :</vt:lpstr>
      <vt:lpstr>Visualisation</vt:lpstr>
      <vt:lpstr>Pistes d’amélioration :</vt:lpstr>
      <vt:lpstr>Conclusion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Reconnaissance d’image </dc:title>
  <dc:creator>Cyprien Fourcroy (Student at CentraleSupelec)</dc:creator>
  <cp:lastModifiedBy>Etienne Andrier (Student at CentraleSupelec)</cp:lastModifiedBy>
  <cp:revision>173</cp:revision>
  <dcterms:created xsi:type="dcterms:W3CDTF">2023-05-31T11:17:12Z</dcterms:created>
  <dcterms:modified xsi:type="dcterms:W3CDTF">2023-06-08T08:10:15Z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0x0101005A2EDB76DAEE1A47993A16B0D0A6EEC7</vt:lpwstr>
  </property>
</Properties>
</file>